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4" r:id="rId3"/>
    <p:sldId id="271" r:id="rId4"/>
    <p:sldId id="275" r:id="rId5"/>
    <p:sldId id="276" r:id="rId6"/>
    <p:sldId id="277" r:id="rId7"/>
    <p:sldId id="266" r:id="rId8"/>
    <p:sldId id="261" r:id="rId9"/>
    <p:sldId id="278" r:id="rId10"/>
    <p:sldId id="279" r:id="rId11"/>
    <p:sldId id="281" r:id="rId12"/>
    <p:sldId id="283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4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2EEBA-B49A-D898-DA32-B9E45A53B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E17F4-6A33-2BFD-8CAC-F965C0B5F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A0BCE-58BC-E865-0726-6BAC4BFAE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456B-CB4C-416D-BF28-3BC01F673FDB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ED473-9AED-B456-C5B0-C76EAF945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6ECB3-0BFE-F577-14C8-11716E57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E3E-4669-4D37-988B-21C6CEC85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24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E2C5A-6914-B2B6-8261-79976BB5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A15FDF-5226-EA38-FDC8-B6FDCDAC1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D670A-27A3-D76E-EF02-63BADCB4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456B-CB4C-416D-BF28-3BC01F673FDB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907A7-E406-F94A-FEF6-11539EBE7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41BC7-F27D-D642-D2A1-F3968B352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E3E-4669-4D37-988B-21C6CEC85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29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115B2A-6804-4183-CDA0-3DBDD73FB7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B01C7-E498-44EE-06A7-8B47CB760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E7D48-D1A9-0D3C-478F-2453E9FC4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456B-CB4C-416D-BF28-3BC01F673FDB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1804E-4B88-8297-9DB2-E9EA3C487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48A2F-6406-CEB3-F480-AACFF43EB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E3E-4669-4D37-988B-21C6CEC85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2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5AE9-E59D-7B86-8013-D1A7757C8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3E3F1-7DEC-2E20-87DD-A43BCA869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8015F-321E-E104-0579-A9B7796A7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456B-CB4C-416D-BF28-3BC01F673FDB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F1E05-3890-DBBD-DF93-232EC8B1A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C824C-93B6-74CA-2AEF-5629F9BD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E3E-4669-4D37-988B-21C6CEC85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69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FAA5F-E2B3-B6DE-3D11-CFE7FACE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3B6A0-F4B1-6C61-2BBB-5D64485F9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6FBA2-75CF-5B5F-95B5-E8C9F50C0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456B-CB4C-416D-BF28-3BC01F673FDB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956C4-DF0D-3CC4-1E24-6127B98C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B7121-F60B-63EF-DE83-ACE76106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E3E-4669-4D37-988B-21C6CEC85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4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C1FAC-5C0A-E91C-8D7E-B90C4B17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ECF21-4195-1E97-8C04-F2C21712FF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393B0-FC1E-32D8-73DC-538C50791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755EAB-09E7-A5E5-66F9-745BD32A1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456B-CB4C-416D-BF28-3BC01F673FDB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E9024-5677-0936-1942-D82C9808F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99EC8-02E5-BFA4-1598-180E8C42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E3E-4669-4D37-988B-21C6CEC85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93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FE8C7-5F36-2E84-3C75-C432B308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AA15A-AEF9-31D1-F8E8-97A3BE786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4BBF8-4065-2B74-DFEF-9D8F7CFF5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ECF21A-80E9-F90B-5193-F458709DB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54EA5D-3F9A-AD74-3702-3AF0306F81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69A415-7C0F-7B6C-C8D7-277AED301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456B-CB4C-416D-BF28-3BC01F673FDB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9DAB06-E4D7-E36B-1A2C-A669C6288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A6531-BC54-8958-FF9C-9D65B310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E3E-4669-4D37-988B-21C6CEC85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25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21A2A-FF75-4624-B173-FE2C1899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2DE9A-1847-A037-CB2E-EF5121C4C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456B-CB4C-416D-BF28-3BC01F673FDB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048CC-2E2E-1B7B-0307-B354C9F6B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2623F-1F3E-C8C5-16F0-C92D155F5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E3E-4669-4D37-988B-21C6CEC85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2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BD6CD-1295-7D3D-8C2E-D4442D869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456B-CB4C-416D-BF28-3BC01F673FDB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A1C33E-BAA5-C2EB-4AAC-7640D058E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CB807-0AB3-4A74-BC52-9E56ED81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E3E-4669-4D37-988B-21C6CEC85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14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D38E1-B5A7-93A8-F90F-8D777F0E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F8266-B596-E1F3-B9DB-836E44394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15ADE-349C-E32E-D332-613205561C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2707E-B861-29F4-511D-4E82A024D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456B-CB4C-416D-BF28-3BC01F673FDB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22B65-3E92-EEE6-C7A1-0F2FFBCB6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853F9-4CD2-84EB-4BF4-6BFC933CC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E3E-4669-4D37-988B-21C6CEC85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7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30B5-09CE-A9D0-0953-A52A4ECB9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45F5D1-6E4C-E09D-17AD-8E7B4C7454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51F60-D34A-90F9-EB51-22C45A328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4ABC8-333F-9082-62D3-4D71BA188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456B-CB4C-416D-BF28-3BC01F673FDB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C4B30-A916-C2BC-B395-0294A13EB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3BFB9-8E65-27F4-4B41-2C7A4AABF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B2E3E-4669-4D37-988B-21C6CEC85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6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465A3A-A2BF-79C3-B2A3-F97C90E25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AA16E-6D97-41BA-3F6C-9D0B3EF79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70DF1-9C07-4E59-ACC9-77765364EE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8A456B-CB4C-416D-BF28-3BC01F673FDB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E2CABC-AADE-B5CB-8F6B-40166092B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2F83-0C54-E094-421A-06A953607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BB2E3E-4669-4D37-988B-21C6CEC85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6E390-6F97-9176-C51D-AC2B02919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639" y="1012536"/>
            <a:ext cx="4613300" cy="3163224"/>
          </a:xfrm>
        </p:spPr>
        <p:txBody>
          <a:bodyPr anchor="t">
            <a:normAutofit/>
          </a:bodyPr>
          <a:lstStyle/>
          <a:p>
            <a:pPr algn="l"/>
            <a:r>
              <a:rPr lang="en-US" sz="4800" b="1" i="0" dirty="0">
                <a:effectLst/>
                <a:highlight>
                  <a:srgbClr val="FFFFFF"/>
                </a:highlight>
                <a:latin typeface="zeitung"/>
              </a:rPr>
              <a:t>Animal bites analysis</a:t>
            </a:r>
            <a:br>
              <a:rPr lang="en-US" sz="4800" b="1" i="0" dirty="0">
                <a:effectLst/>
                <a:highlight>
                  <a:srgbClr val="FFFFFF"/>
                </a:highlight>
                <a:latin typeface="zeitung"/>
              </a:rPr>
            </a:br>
            <a:r>
              <a:rPr lang="en-US" sz="4800" b="0" i="0" dirty="0">
                <a:effectLst/>
                <a:highlight>
                  <a:srgbClr val="FFFFFF"/>
                </a:highlight>
                <a:latin typeface="Inter"/>
              </a:rPr>
              <a:t>Louisville, Kentucky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7DFC8-F34E-7084-91FE-2132E5325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38" y="4389120"/>
            <a:ext cx="4408228" cy="1192815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By</a:t>
            </a:r>
            <a:br>
              <a:rPr lang="en-US" sz="2000"/>
            </a:br>
            <a:r>
              <a:rPr lang="en-US" sz="2000"/>
              <a:t>Prakash Parajuli</a:t>
            </a:r>
            <a:br>
              <a:rPr lang="en-US" sz="2000"/>
            </a:br>
            <a:r>
              <a:rPr lang="en-US" sz="2000"/>
              <a:t>email: </a:t>
            </a:r>
            <a:r>
              <a:rPr lang="en-US" sz="2000" u="sng"/>
              <a:t>prakashparajuli2046@gmail.com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erson running with a dog&#10;&#10;Description automatically generated">
            <a:extLst>
              <a:ext uri="{FF2B5EF4-FFF2-40B4-BE49-F238E27FC236}">
                <a16:creationId xmlns:a16="http://schemas.microsoft.com/office/drawing/2014/main" id="{39221AF5-0A97-19DA-E7E1-1A053C666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6096000" y="1012536"/>
            <a:ext cx="4756162" cy="475616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7889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0C36A-F887-6B67-8404-B3FDD5A7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39" y="122664"/>
            <a:ext cx="3815346" cy="7805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250000"/>
              </a:lnSpc>
            </a:pPr>
            <a:r>
              <a:rPr lang="en-US" sz="4000" dirty="0">
                <a:solidFill>
                  <a:schemeClr val="bg1"/>
                </a:solidFill>
              </a:rPr>
              <a:t>Breed of animal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FB0620-F1D8-DAEF-5F2F-F02DD662D625}"/>
              </a:ext>
            </a:extLst>
          </p:cNvPr>
          <p:cNvSpPr txBox="1">
            <a:spLocks/>
          </p:cNvSpPr>
          <p:nvPr/>
        </p:nvSpPr>
        <p:spPr>
          <a:xfrm>
            <a:off x="156117" y="1527717"/>
            <a:ext cx="3880624" cy="415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Pit Bulls are disproportionately represented in bite incidents compared to other breeds.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 Other breeds like German Shepherds and Labrador Retrievers also show notable bite cases.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 Even small breeds like Chihuahuas are responsible for bites</a:t>
            </a:r>
            <a:endParaRPr lang="en-US" sz="2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B7AD5-4539-B75B-CC5B-1C7D566BB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112" y="202000"/>
            <a:ext cx="8149888" cy="635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98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FB0620-F1D8-DAEF-5F2F-F02DD662D625}"/>
              </a:ext>
            </a:extLst>
          </p:cNvPr>
          <p:cNvSpPr txBox="1">
            <a:spLocks/>
          </p:cNvSpPr>
          <p:nvPr/>
        </p:nvSpPr>
        <p:spPr>
          <a:xfrm>
            <a:off x="156117" y="1527717"/>
            <a:ext cx="3880624" cy="415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Males are involved in significantly more animal bite incidents overall.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 The gender difference in cat bites is smaller compared to dogs. 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Female cats are relatively more likely to bite compared to female dogs</a:t>
            </a:r>
            <a:endParaRPr lang="en-US" sz="2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60C36A-F887-6B67-8404-B3FDD5A792DF}"/>
              </a:ext>
            </a:extLst>
          </p:cNvPr>
          <p:cNvSpPr txBox="1">
            <a:spLocks/>
          </p:cNvSpPr>
          <p:nvPr/>
        </p:nvSpPr>
        <p:spPr>
          <a:xfrm>
            <a:off x="100361" y="144966"/>
            <a:ext cx="3902927" cy="925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FFFF"/>
                </a:solidFill>
              </a:rPr>
              <a:t>Gender of the animal</a:t>
            </a:r>
          </a:p>
        </p:txBody>
      </p:sp>
      <p:pic>
        <p:nvPicPr>
          <p:cNvPr id="9" name="Picture 8" descr="A chart of a cat and dog&#10;&#10;Description automatically generated">
            <a:extLst>
              <a:ext uri="{FF2B5EF4-FFF2-40B4-BE49-F238E27FC236}">
                <a16:creationId xmlns:a16="http://schemas.microsoft.com/office/drawing/2014/main" id="{A815DB39-32BC-78B4-CDF7-CEAE85963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9" y="0"/>
            <a:ext cx="6858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hart of a dog and cat&#10;&#10;Description automatically generated">
            <a:extLst>
              <a:ext uri="{FF2B5EF4-FFF2-40B4-BE49-F238E27FC236}">
                <a16:creationId xmlns:a16="http://schemas.microsoft.com/office/drawing/2014/main" id="{429C27A2-955A-5C8C-9CEA-D60AAF3E8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8" y="0"/>
            <a:ext cx="6858000" cy="6858000"/>
          </a:xfrm>
          <a:prstGeom prst="rect">
            <a:avLst/>
          </a:prstGeom>
        </p:spPr>
      </p:pic>
      <p:pic>
        <p:nvPicPr>
          <p:cNvPr id="13" name="Picture 12" descr="A chart of a dog and cat&#10;&#10;Description automatically generated">
            <a:extLst>
              <a:ext uri="{FF2B5EF4-FFF2-40B4-BE49-F238E27FC236}">
                <a16:creationId xmlns:a16="http://schemas.microsoft.com/office/drawing/2014/main" id="{65B0FB78-5FEF-6EB3-BBEA-2BACFF8F3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8" y="0"/>
            <a:ext cx="6858000" cy="6858000"/>
          </a:xfrm>
          <a:prstGeom prst="rect">
            <a:avLst/>
          </a:prstGeom>
        </p:spPr>
      </p:pic>
      <p:pic>
        <p:nvPicPr>
          <p:cNvPr id="15" name="Picture 14" descr="A chart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074592AE-2DFC-C35D-BE0D-E9D97D37A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6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6E390-6F97-9176-C51D-AC2B02919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811" y="446049"/>
            <a:ext cx="4368602" cy="9329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b="1" i="0" dirty="0">
                <a:effectLst/>
                <a:highlight>
                  <a:srgbClr val="FFFFFF"/>
                </a:highlight>
              </a:rPr>
              <a:t>Conclusions</a:t>
            </a:r>
            <a:endParaRPr lang="en-US" sz="5400" dirty="0"/>
          </a:p>
        </p:txBody>
      </p:sp>
      <p:sp>
        <p:nvSpPr>
          <p:cNvPr id="4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04DE9FE-A0ED-8911-6F28-3FE86FA8B7F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95115" y="2765502"/>
            <a:ext cx="4489481" cy="384717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/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Seasonal and Day-of-the-Week Patterns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Animal bites are more frequent during summer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months and on weekends, particularly on Saturdays.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Population and Animal Bites Correlation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: There is a strong correlation between zip code population size and the number of animal bites, though certain areas show unexpected trends.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Dogs as the Primary Source of Bites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: Dogs are responsible for the vast majority of bite incidents, with certain breeds disproportionately represented.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Gender Differences in Bite Incidents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: Males are involved in more animal bites overall, but the gender difference is smaller in cat bites compared to dog bites.</a:t>
            </a:r>
          </a:p>
        </p:txBody>
      </p:sp>
      <p:pic>
        <p:nvPicPr>
          <p:cNvPr id="13" name="Picture 12" descr="A person running with a dog&#10;&#10;Description automatically generated">
            <a:extLst>
              <a:ext uri="{FF2B5EF4-FFF2-40B4-BE49-F238E27FC236}">
                <a16:creationId xmlns:a16="http://schemas.microsoft.com/office/drawing/2014/main" id="{39221AF5-0A97-19DA-E7E1-1A053C666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55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A9D67C-64D6-AB5A-587B-77AD3784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Future work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3D2D9FA-61CF-7B4B-CFA7-C98170E6A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674743"/>
              </p:ext>
            </p:extLst>
          </p:nvPr>
        </p:nvGraphicFramePr>
        <p:xfrm>
          <a:off x="306658" y="2097484"/>
          <a:ext cx="11658604" cy="4114552"/>
        </p:xfrm>
        <a:graphic>
          <a:graphicData uri="http://schemas.openxmlformats.org/drawingml/2006/table">
            <a:tbl>
              <a:tblPr/>
              <a:tblGrid>
                <a:gridCol w="1204716">
                  <a:extLst>
                    <a:ext uri="{9D8B030D-6E8A-4147-A177-3AD203B41FA5}">
                      <a16:colId xmlns:a16="http://schemas.microsoft.com/office/drawing/2014/main" val="3614195336"/>
                    </a:ext>
                  </a:extLst>
                </a:gridCol>
                <a:gridCol w="701635">
                  <a:extLst>
                    <a:ext uri="{9D8B030D-6E8A-4147-A177-3AD203B41FA5}">
                      <a16:colId xmlns:a16="http://schemas.microsoft.com/office/drawing/2014/main" val="981436517"/>
                    </a:ext>
                  </a:extLst>
                </a:gridCol>
                <a:gridCol w="1279641">
                  <a:extLst>
                    <a:ext uri="{9D8B030D-6E8A-4147-A177-3AD203B41FA5}">
                      <a16:colId xmlns:a16="http://schemas.microsoft.com/office/drawing/2014/main" val="39715837"/>
                    </a:ext>
                  </a:extLst>
                </a:gridCol>
                <a:gridCol w="1531183">
                  <a:extLst>
                    <a:ext uri="{9D8B030D-6E8A-4147-A177-3AD203B41FA5}">
                      <a16:colId xmlns:a16="http://schemas.microsoft.com/office/drawing/2014/main" val="1651898183"/>
                    </a:ext>
                  </a:extLst>
                </a:gridCol>
                <a:gridCol w="1389356">
                  <a:extLst>
                    <a:ext uri="{9D8B030D-6E8A-4147-A177-3AD203B41FA5}">
                      <a16:colId xmlns:a16="http://schemas.microsoft.com/office/drawing/2014/main" val="1269962079"/>
                    </a:ext>
                  </a:extLst>
                </a:gridCol>
                <a:gridCol w="1242180">
                  <a:extLst>
                    <a:ext uri="{9D8B030D-6E8A-4147-A177-3AD203B41FA5}">
                      <a16:colId xmlns:a16="http://schemas.microsoft.com/office/drawing/2014/main" val="3059958302"/>
                    </a:ext>
                  </a:extLst>
                </a:gridCol>
                <a:gridCol w="1268939">
                  <a:extLst>
                    <a:ext uri="{9D8B030D-6E8A-4147-A177-3AD203B41FA5}">
                      <a16:colId xmlns:a16="http://schemas.microsoft.com/office/drawing/2014/main" val="1171151412"/>
                    </a:ext>
                  </a:extLst>
                </a:gridCol>
                <a:gridCol w="1520477">
                  <a:extLst>
                    <a:ext uri="{9D8B030D-6E8A-4147-A177-3AD203B41FA5}">
                      <a16:colId xmlns:a16="http://schemas.microsoft.com/office/drawing/2014/main" val="4089882528"/>
                    </a:ext>
                  </a:extLst>
                </a:gridCol>
                <a:gridCol w="1520477">
                  <a:extLst>
                    <a:ext uri="{9D8B030D-6E8A-4147-A177-3AD203B41FA5}">
                      <a16:colId xmlns:a16="http://schemas.microsoft.com/office/drawing/2014/main" val="760503177"/>
                    </a:ext>
                  </a:extLst>
                </a:gridCol>
              </a:tblGrid>
              <a:tr h="92010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BBB59"/>
                          </a:highlight>
                          <a:latin typeface="Calibri" panose="020F0502020204030204" pitchFamily="34" charset="0"/>
                        </a:rPr>
                        <a:t>Species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BBB59"/>
                          </a:highlight>
                          <a:latin typeface="Calibri" panose="020F0502020204030204" pitchFamily="34" charset="0"/>
                        </a:rPr>
                        <a:t>Total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BBB59"/>
                          </a:highlight>
                          <a:latin typeface="Calibri" panose="020F0502020204030204" pitchFamily="34" charset="0"/>
                        </a:rPr>
                        <a:t>Vaccinated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BBB59"/>
                          </a:highlight>
                          <a:latin typeface="Calibri" panose="020F0502020204030204" pitchFamily="34" charset="0"/>
                        </a:rPr>
                        <a:t>Unvaccinated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9BBB59"/>
                          </a:highlight>
                          <a:latin typeface="Calibri" panose="020F0502020204030204" pitchFamily="34" charset="0"/>
                        </a:rPr>
                        <a:t>sent for test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BBB59"/>
                          </a:highlight>
                          <a:latin typeface="Calibri" panose="020F0502020204030204" pitchFamily="34" charset="0"/>
                        </a:rPr>
                        <a:t>vaccinated but tested positive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BBB59"/>
                          </a:highlight>
                          <a:latin typeface="Calibri" panose="020F0502020204030204" pitchFamily="34" charset="0"/>
                        </a:rPr>
                        <a:t>Vaccinated and tested negative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BBB59"/>
                          </a:highlight>
                          <a:latin typeface="Calibri" panose="020F0502020204030204" pitchFamily="34" charset="0"/>
                        </a:rPr>
                        <a:t>Unvaccinated and tested positive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9BBB59"/>
                          </a:highlight>
                          <a:latin typeface="Calibri" panose="020F0502020204030204" pitchFamily="34" charset="0"/>
                        </a:rPr>
                        <a:t>Unvaccinated but tested negative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752870"/>
                  </a:ext>
                </a:extLst>
              </a:tr>
              <a:tr h="3549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DOG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7029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3212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3817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59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56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480174"/>
                  </a:ext>
                </a:extLst>
              </a:tr>
              <a:tr h="3549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1568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1046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7314182"/>
                  </a:ext>
                </a:extLst>
              </a:tr>
              <a:tr h="3549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BAT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237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237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163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3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160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563180"/>
                  </a:ext>
                </a:extLst>
              </a:tr>
              <a:tr h="3549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RACCOON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649509"/>
                  </a:ext>
                </a:extLst>
              </a:tr>
              <a:tr h="3549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OTHER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11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11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5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5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872205"/>
                  </a:ext>
                </a:extLst>
              </a:tr>
              <a:tr h="3549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HORSE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7780251"/>
                  </a:ext>
                </a:extLst>
              </a:tr>
              <a:tr h="3549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FERRET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4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2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912638"/>
                  </a:ext>
                </a:extLst>
              </a:tr>
              <a:tr h="3549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RABBIT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74316"/>
                  </a:ext>
                </a:extLst>
              </a:tr>
              <a:tr h="3549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SKUNK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1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BF1DE"/>
                          </a:highlight>
                          <a:latin typeface="Calibri" panose="020F0502020204030204" pitchFamily="34" charset="0"/>
                        </a:rPr>
                        <a:t>0</a:t>
                      </a:r>
                      <a:endParaRPr lang="en-US" sz="3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704" marR="10704" marT="10704" marB="0" anchor="b">
                    <a:lnL>
                      <a:noFill/>
                    </a:lnL>
                    <a:lnR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D79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162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441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6DF66-42E3-BC9F-BF16-4A0A4FFE2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59" y="1003610"/>
            <a:ext cx="11277600" cy="488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8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A3B43-B351-37CD-938D-1977B9551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70" y="306028"/>
            <a:ext cx="10676544" cy="931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Factors Contributing to Animal Bites?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aph showing the number of bars&#10;&#10;Description automatically generated with medium confidence">
            <a:extLst>
              <a:ext uri="{FF2B5EF4-FFF2-40B4-BE49-F238E27FC236}">
                <a16:creationId xmlns:a16="http://schemas.microsoft.com/office/drawing/2014/main" id="{4045CFBD-70E6-92BC-1989-7E661B91C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36" y="1166143"/>
            <a:ext cx="10972822" cy="54864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A94338-40EA-808A-B460-7C2F926B4944}"/>
              </a:ext>
            </a:extLst>
          </p:cNvPr>
          <p:cNvSpPr txBox="1"/>
          <p:nvPr/>
        </p:nvSpPr>
        <p:spPr>
          <a:xfrm>
            <a:off x="1003610" y="1215484"/>
            <a:ext cx="6400799" cy="540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Month of the year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 Day of the week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 Population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 Species of animal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Breed of the animal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 Gender of the animal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8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0C36A-F887-6B67-8404-B3FDD5A7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90" y="278781"/>
            <a:ext cx="3815346" cy="7805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Month of the year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FB0620-F1D8-DAEF-5F2F-F02DD662D625}"/>
              </a:ext>
            </a:extLst>
          </p:cNvPr>
          <p:cNvSpPr txBox="1">
            <a:spLocks/>
          </p:cNvSpPr>
          <p:nvPr/>
        </p:nvSpPr>
        <p:spPr>
          <a:xfrm>
            <a:off x="232751" y="1427355"/>
            <a:ext cx="3413698" cy="3880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Highest number of animal bites occurs in May (943 bites)</a:t>
            </a:r>
          </a:p>
          <a:p>
            <a:pPr marL="5715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Summer month has higher animal bites</a:t>
            </a:r>
          </a:p>
          <a:p>
            <a:pPr marL="5715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Human activities during these seasons like vacations.</a:t>
            </a:r>
            <a:b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endParaRPr lang="en-US" sz="2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70A1A4A-F3D7-2998-D84D-C57897AAB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519" y="1204332"/>
            <a:ext cx="8073481" cy="40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15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0C36A-F887-6B67-8404-B3FDD5A7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39" y="122664"/>
            <a:ext cx="3815346" cy="7805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250000"/>
              </a:lnSpc>
            </a:pPr>
            <a:r>
              <a:rPr lang="en-US" sz="4000" dirty="0">
                <a:solidFill>
                  <a:schemeClr val="bg1"/>
                </a:solidFill>
              </a:rPr>
              <a:t>Day of the week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FB0620-F1D8-DAEF-5F2F-F02DD662D625}"/>
              </a:ext>
            </a:extLst>
          </p:cNvPr>
          <p:cNvSpPr txBox="1">
            <a:spLocks/>
          </p:cNvSpPr>
          <p:nvPr/>
        </p:nvSpPr>
        <p:spPr>
          <a:xfrm>
            <a:off x="0" y="1349297"/>
            <a:ext cx="3703629" cy="4583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Saturday has the highest number of animal bites (1397)</a:t>
            </a:r>
          </a:p>
          <a:p>
            <a:pPr marL="5715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Weekday vs. Weekend Trends.</a:t>
            </a:r>
          </a:p>
          <a:p>
            <a:pPr marL="57150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Increased outdoor activities or interactions with animals causes more animal bites.</a:t>
            </a:r>
            <a:br>
              <a:rPr 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endParaRPr lang="en-US" sz="2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graph of a graph showing the average of the week&#10;&#10;Description automatically generated with medium confidence">
            <a:extLst>
              <a:ext uri="{FF2B5EF4-FFF2-40B4-BE49-F238E27FC236}">
                <a16:creationId xmlns:a16="http://schemas.microsoft.com/office/drawing/2014/main" id="{A8498974-C037-C08F-5142-C82D979D3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053" y="953424"/>
            <a:ext cx="8106947" cy="405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20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0C36A-F887-6B67-8404-B3FDD5A7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55" y="0"/>
            <a:ext cx="7797516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Zip code population: Two anomalies</a:t>
            </a:r>
          </a:p>
        </p:txBody>
      </p:sp>
      <p:pic>
        <p:nvPicPr>
          <p:cNvPr id="12" name="Picture 1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B052553-BF6D-95E7-7819-65C2844E8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685794"/>
            <a:ext cx="10972822" cy="5486411"/>
          </a:xfrm>
          <a:prstGeom prst="rect">
            <a:avLst/>
          </a:prstGeom>
        </p:spPr>
      </p:pic>
      <p:pic>
        <p:nvPicPr>
          <p:cNvPr id="14" name="Picture 13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01B9214D-1A64-DF80-1BAE-A5155850A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685794"/>
            <a:ext cx="10972822" cy="5486411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9A289C0-0FDD-82A0-99C1-20E42C935F6E}"/>
              </a:ext>
            </a:extLst>
          </p:cNvPr>
          <p:cNvSpPr/>
          <p:nvPr/>
        </p:nvSpPr>
        <p:spPr>
          <a:xfrm>
            <a:off x="2174487" y="3077737"/>
            <a:ext cx="959005" cy="735980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12FD1F-5C17-7F6B-0462-3D6BCD45D93D}"/>
              </a:ext>
            </a:extLst>
          </p:cNvPr>
          <p:cNvSpPr/>
          <p:nvPr/>
        </p:nvSpPr>
        <p:spPr>
          <a:xfrm>
            <a:off x="4077629" y="3508918"/>
            <a:ext cx="959005" cy="735980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1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3B022DC4-0A88-7910-D3A3-9EF9C7320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5" y="758283"/>
            <a:ext cx="9906002" cy="59436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539BFD3-065D-99FB-D5D2-A1B9C8666DB1}"/>
              </a:ext>
            </a:extLst>
          </p:cNvPr>
          <p:cNvSpPr/>
          <p:nvPr/>
        </p:nvSpPr>
        <p:spPr>
          <a:xfrm>
            <a:off x="3891775" y="3189248"/>
            <a:ext cx="959005" cy="735980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843D33-432E-7616-EF43-B3BAC8990144}"/>
              </a:ext>
            </a:extLst>
          </p:cNvPr>
          <p:cNvSpPr/>
          <p:nvPr/>
        </p:nvSpPr>
        <p:spPr>
          <a:xfrm>
            <a:off x="4716966" y="1817649"/>
            <a:ext cx="959005" cy="735980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8E5829-28AD-17B8-91A5-BE69317F9F70}"/>
              </a:ext>
            </a:extLst>
          </p:cNvPr>
          <p:cNvSpPr txBox="1">
            <a:spLocks/>
          </p:cNvSpPr>
          <p:nvPr/>
        </p:nvSpPr>
        <p:spPr>
          <a:xfrm>
            <a:off x="4123138" y="0"/>
            <a:ext cx="7797516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Zip code population: Two anomalies</a:t>
            </a:r>
          </a:p>
        </p:txBody>
      </p:sp>
    </p:spTree>
    <p:extLst>
      <p:ext uri="{BB962C8B-B14F-4D97-AF65-F5344CB8AC3E}">
        <p14:creationId xmlns:p14="http://schemas.microsoft.com/office/powerpoint/2010/main" val="13707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1883F91C-7588-F58B-6803-D01918994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" b="10552"/>
          <a:stretch/>
        </p:blipFill>
        <p:spPr>
          <a:xfrm>
            <a:off x="585066" y="0"/>
            <a:ext cx="11606934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A784F7-5564-9CB1-9DF3-D97AF5A88EBB}"/>
              </a:ext>
            </a:extLst>
          </p:cNvPr>
          <p:cNvSpPr/>
          <p:nvPr/>
        </p:nvSpPr>
        <p:spPr>
          <a:xfrm>
            <a:off x="4025589" y="3300760"/>
            <a:ext cx="959005" cy="735980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021DFB-14D2-2021-E273-384372160D0B}"/>
              </a:ext>
            </a:extLst>
          </p:cNvPr>
          <p:cNvSpPr/>
          <p:nvPr/>
        </p:nvSpPr>
        <p:spPr>
          <a:xfrm>
            <a:off x="3724506" y="1895707"/>
            <a:ext cx="959005" cy="735980"/>
          </a:xfrm>
          <a:prstGeom prst="ellipse">
            <a:avLst/>
          </a:prstGeom>
          <a:noFill/>
          <a:ln w="762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61D908A-EB26-1AFF-5E68-730291241CEA}"/>
              </a:ext>
            </a:extLst>
          </p:cNvPr>
          <p:cNvSpPr txBox="1">
            <a:spLocks/>
          </p:cNvSpPr>
          <p:nvPr/>
        </p:nvSpPr>
        <p:spPr>
          <a:xfrm>
            <a:off x="86397" y="0"/>
            <a:ext cx="7797516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Zip code population: Two anomalies</a:t>
            </a:r>
          </a:p>
        </p:txBody>
      </p:sp>
    </p:spTree>
    <p:extLst>
      <p:ext uri="{BB962C8B-B14F-4D97-AF65-F5344CB8AC3E}">
        <p14:creationId xmlns:p14="http://schemas.microsoft.com/office/powerpoint/2010/main" val="303787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0C36A-F887-6B67-8404-B3FDD5A79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39" y="122664"/>
            <a:ext cx="3815346" cy="7805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250000"/>
              </a:lnSpc>
            </a:pPr>
            <a:r>
              <a:rPr lang="en-US" sz="4000" dirty="0">
                <a:solidFill>
                  <a:schemeClr val="bg1"/>
                </a:solidFill>
              </a:rPr>
              <a:t>Species of animal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FB0620-F1D8-DAEF-5F2F-F02DD662D625}"/>
              </a:ext>
            </a:extLst>
          </p:cNvPr>
          <p:cNvSpPr txBox="1">
            <a:spLocks/>
          </p:cNvSpPr>
          <p:nvPr/>
        </p:nvSpPr>
        <p:spPr>
          <a:xfrm>
            <a:off x="156117" y="1527717"/>
            <a:ext cx="3757961" cy="4159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Dogs represent the largest concern for animal bite prevention efforts, with over 80%.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 Cats, while less frequent, still contribute significantly.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 Bats and other species are less common</a:t>
            </a:r>
            <a:endParaRPr lang="en-US" sz="2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A bar graph with different colored squares&#10;&#10;Description automatically generated">
            <a:extLst>
              <a:ext uri="{FF2B5EF4-FFF2-40B4-BE49-F238E27FC236}">
                <a16:creationId xmlns:a16="http://schemas.microsoft.com/office/drawing/2014/main" id="{813E87F5-7707-3CA7-4C51-F1E1038BD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88" y="587916"/>
            <a:ext cx="6902605" cy="575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28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464</Words>
  <Application>Microsoft Office PowerPoint</Application>
  <PresentationFormat>Widescreen</PresentationFormat>
  <Paragraphs>130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Inter</vt:lpstr>
      <vt:lpstr>Wingdings</vt:lpstr>
      <vt:lpstr>zeitung</vt:lpstr>
      <vt:lpstr>Office Theme</vt:lpstr>
      <vt:lpstr>Animal bites analysis Louisville, Kentucky</vt:lpstr>
      <vt:lpstr>PowerPoint Presentation</vt:lpstr>
      <vt:lpstr>Factors Contributing to Animal Bites?</vt:lpstr>
      <vt:lpstr>Month of the year</vt:lpstr>
      <vt:lpstr>Day of the week</vt:lpstr>
      <vt:lpstr>Zip code population: Two anomalies</vt:lpstr>
      <vt:lpstr>PowerPoint Presentation</vt:lpstr>
      <vt:lpstr>PowerPoint Presentation</vt:lpstr>
      <vt:lpstr>Species of animal</vt:lpstr>
      <vt:lpstr>Breed of animal</vt:lpstr>
      <vt:lpstr>PowerPoint Presentation</vt:lpstr>
      <vt:lpstr>Conclusions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Prakash Parajuli</dc:creator>
  <cp:lastModifiedBy>Prakash Parajuli</cp:lastModifiedBy>
  <cp:revision>1</cp:revision>
  <dcterms:created xsi:type="dcterms:W3CDTF">2024-10-17T05:13:55Z</dcterms:created>
  <dcterms:modified xsi:type="dcterms:W3CDTF">2024-10-17T07:36:12Z</dcterms:modified>
</cp:coreProperties>
</file>